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</p:sldMasterIdLst>
  <p:sldIdLst>
    <p:sldId id="256" r:id="rId5"/>
    <p:sldId id="277" r:id="rId6"/>
    <p:sldId id="258" r:id="rId7"/>
    <p:sldId id="259" r:id="rId8"/>
    <p:sldId id="275" r:id="rId9"/>
    <p:sldId id="262" r:id="rId10"/>
    <p:sldId id="263" r:id="rId11"/>
    <p:sldId id="261" r:id="rId12"/>
    <p:sldId id="265" r:id="rId13"/>
    <p:sldId id="264" r:id="rId14"/>
    <p:sldId id="276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60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36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in Brown" userId="920a6297-079e-4a04-af2b-4f44d3778c8f" providerId="ADAL" clId="{F37219B2-2ECB-40B1-9FBC-53C87D60FDE9}"/>
    <pc:docChg chg="modSld">
      <pc:chgData name="Colin Brown" userId="920a6297-079e-4a04-af2b-4f44d3778c8f" providerId="ADAL" clId="{F37219B2-2ECB-40B1-9FBC-53C87D60FDE9}" dt="2022-02-21T06:33:17.308" v="0" actId="1076"/>
      <pc:docMkLst>
        <pc:docMk/>
      </pc:docMkLst>
      <pc:sldChg chg="modSp mod">
        <pc:chgData name="Colin Brown" userId="920a6297-079e-4a04-af2b-4f44d3778c8f" providerId="ADAL" clId="{F37219B2-2ECB-40B1-9FBC-53C87D60FDE9}" dt="2022-02-21T06:33:17.308" v="0" actId="1076"/>
        <pc:sldMkLst>
          <pc:docMk/>
          <pc:sldMk cId="857740036" sldId="258"/>
        </pc:sldMkLst>
        <pc:spChg chg="mod">
          <ac:chgData name="Colin Brown" userId="920a6297-079e-4a04-af2b-4f44d3778c8f" providerId="ADAL" clId="{F37219B2-2ECB-40B1-9FBC-53C87D60FDE9}" dt="2022-02-21T06:33:17.308" v="0" actId="1076"/>
          <ac:spMkLst>
            <pc:docMk/>
            <pc:sldMk cId="857740036" sldId="258"/>
            <ac:spMk id="9" creationId="{FA9A29A9-B225-4028-8C16-F7B3989E86C3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605951" y="5956137"/>
            <a:ext cx="284480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7C04D5-A86B-4443-A3B4-7970D9A51B0D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81192" y="5951811"/>
            <a:ext cx="691721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16440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271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4D5-A86B-4443-A3B4-7970D9A51B0D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147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839201" y="599725"/>
            <a:ext cx="2906817" cy="581695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1" y="675726"/>
            <a:ext cx="2004164" cy="518307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675726"/>
            <a:ext cx="7896279" cy="5183073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93673" y="5956137"/>
            <a:ext cx="1328141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7C04D5-A86B-4443-A3B4-7970D9A51B0D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774923" y="5951811"/>
            <a:ext cx="789627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46615" y="5956137"/>
            <a:ext cx="1164195" cy="365125"/>
          </a:xfrm>
        </p:spPr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35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286" y="614407"/>
            <a:ext cx="11309338" cy="118929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180496"/>
            <a:ext cx="11029615" cy="367830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4D5-A86B-4443-A3B4-7970D9A51B0D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558300" y="5956137"/>
            <a:ext cx="1052508" cy="365125"/>
          </a:xfrm>
        </p:spPr>
        <p:txBody>
          <a:bodyPr/>
          <a:lstStyle/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796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3043910"/>
            <a:ext cx="11029615" cy="149750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7C04D5-A86B-4443-A3B4-7970D9A51B0D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006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422390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8417" y="2228003"/>
            <a:ext cx="5422392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4D5-A86B-4443-A3B4-7970D9A51B0D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843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>
            <a:spLocks noChangeAspect="1"/>
          </p:cNvSpPr>
          <p:nvPr/>
        </p:nvSpPr>
        <p:spPr>
          <a:xfrm>
            <a:off x="445982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7219" y="2250892"/>
            <a:ext cx="5087075" cy="536005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3735" y="2250892"/>
            <a:ext cx="5087073" cy="553373"/>
          </a:xfrm>
        </p:spPr>
        <p:txBody>
          <a:bodyPr anchor="b">
            <a:noAutofit/>
          </a:bodyPr>
          <a:lstStyle>
            <a:lvl1pPr marL="0" indent="0">
              <a:buNone/>
              <a:defRPr sz="2200" b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709" y="2926052"/>
            <a:ext cx="5393100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4D5-A86B-4443-A3B4-7970D9A51B0D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6069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440683" y="606554"/>
            <a:ext cx="11300036" cy="125882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4D5-A86B-4443-A3B4-7970D9A51B0D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5009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4D5-A86B-4443-A3B4-7970D9A51B0D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52280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5141973"/>
            <a:ext cx="11298200" cy="127470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5262296"/>
            <a:ext cx="4909445" cy="689514"/>
          </a:xfrm>
        </p:spPr>
        <p:txBody>
          <a:bodyPr anchor="ctr"/>
          <a:lstStyle>
            <a:lvl1pPr algn="l">
              <a:defRPr sz="2000" b="0"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7816" y="601200"/>
            <a:ext cx="11292840" cy="4204800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40823" y="5262296"/>
            <a:ext cx="5869987" cy="689515"/>
          </a:xfrm>
        </p:spPr>
        <p:txBody>
          <a:bodyPr anchor="ctr">
            <a:normAutofit/>
          </a:bodyPr>
          <a:lstStyle>
            <a:lvl1pPr marL="0" indent="0" algn="r">
              <a:buNone/>
              <a:defRPr sz="1100">
                <a:solidFill>
                  <a:schemeClr val="bg1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9E7C04D5-A86B-4443-A3B4-7970D9A51B0D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  <a:lumOff val="25000"/>
                  </a:schemeClr>
                </a:solidFill>
              </a:defRPr>
            </a:lvl1pPr>
          </a:lstStyle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411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599725"/>
            <a:ext cx="11290859" cy="3557252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598671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7C04D5-A86B-4443-A3B4-7970D9A51B0D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31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3"/>
            <a:ext cx="11029616" cy="35227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5956137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9E7C04D5-A86B-4443-A3B4-7970D9A51B0D}" type="datetimeFigureOut">
              <a:rPr lang="en-US" smtClean="0"/>
              <a:t>2/20/2022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5951811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accent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5956137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2"/>
                </a:solidFill>
              </a:defRPr>
            </a:lvl1pPr>
          </a:lstStyle>
          <a:p>
            <a:fld id="{C8D12477-5F25-412E-8689-D92A2489957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3319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2800" b="0" kern="1200" cap="all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600" kern="1200">
          <a:solidFill>
            <a:schemeClr val="tx2"/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2"/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328C565D-A991-4381-AC37-76A58A4A12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B16268-70E9-4390-B8F4-CAC5FC03BA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49960" y="1507414"/>
            <a:ext cx="7295507" cy="3703320"/>
          </a:xfrm>
        </p:spPr>
        <p:txBody>
          <a:bodyPr anchor="ctr">
            <a:normAutofit/>
          </a:bodyPr>
          <a:lstStyle/>
          <a:p>
            <a:r>
              <a:rPr lang="en-US" sz="4800" dirty="0"/>
              <a:t>Quasi Rigid Domain Decomposition Of Icosahedral Capsids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7180431-F4DE-415D-BCBB-9316423C37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3642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EABD997-5EF9-4E9B-AFBB-F6DFAAF3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V="1">
            <a:off x="2209064" y="3329711"/>
            <a:ext cx="3703320" cy="58726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9AB5EE6-A047-4B18-B998-D46DF3CC36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878019"/>
            <a:ext cx="11298933" cy="512708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0D07E4-8B43-4B93-8AE0-83073F7463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03" y="1853180"/>
            <a:ext cx="3228025" cy="2838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078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8" name="Rectangle 72">
            <a:extLst>
              <a:ext uri="{FF2B5EF4-FFF2-40B4-BE49-F238E27FC236}">
                <a16:creationId xmlns:a16="http://schemas.microsoft.com/office/drawing/2014/main" id="{0DBD4729-DBDF-40A6-9BA4-E4C97EF6DD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55125130-F4AB-465E-8AE2-E583FCAAB2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E0BA65A2-0302-4468-ADA7-9EC3F9593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65D9C196-56A3-4D2B-B250-2501F51B4C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ill Sans MT" panose="020B0502020104020203"/>
              <a:ea typeface="+mn-ea"/>
              <a:cs typeface="+mn-cs"/>
            </a:endParaRPr>
          </a:p>
        </p:txBody>
      </p:sp>
      <p:sp>
        <p:nvSpPr>
          <p:cNvPr id="3079" name="Rectangle 80">
            <a:extLst>
              <a:ext uri="{FF2B5EF4-FFF2-40B4-BE49-F238E27FC236}">
                <a16:creationId xmlns:a16="http://schemas.microsoft.com/office/drawing/2014/main" id="{3A6EBF77-A535-4798-83D5-C5D9C36BFA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3" y="457202"/>
            <a:ext cx="7592567" cy="5856457"/>
          </a:xfrm>
          <a:prstGeom prst="rect">
            <a:avLst/>
          </a:prstGeom>
          <a:noFill/>
          <a:ln w="9525">
            <a:solidFill>
              <a:srgbClr val="4327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861358FF-F88C-42C9-9BDB-DC99660779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0428" y="638550"/>
            <a:ext cx="5802804" cy="5585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80" name="Rectangle 82">
            <a:extLst>
              <a:ext uri="{FF2B5EF4-FFF2-40B4-BE49-F238E27FC236}">
                <a16:creationId xmlns:a16="http://schemas.microsoft.com/office/drawing/2014/main" id="{DDB2DB23-D2D0-4E56-A97D-E9B80FD3E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29873" y="457202"/>
            <a:ext cx="3615593" cy="5859734"/>
          </a:xfrm>
          <a:prstGeom prst="rect">
            <a:avLst/>
          </a:prstGeom>
          <a:solidFill>
            <a:srgbClr val="432773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D9E353E-BCEE-4FFD-A44D-F73D704B3E82}"/>
              </a:ext>
            </a:extLst>
          </p:cNvPr>
          <p:cNvSpPr txBox="1"/>
          <p:nvPr/>
        </p:nvSpPr>
        <p:spPr>
          <a:xfrm>
            <a:off x="8735402" y="2320103"/>
            <a:ext cx="24045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Distance Fluctuation Matrix</a:t>
            </a:r>
          </a:p>
        </p:txBody>
      </p:sp>
    </p:spTree>
    <p:extLst>
      <p:ext uri="{BB962C8B-B14F-4D97-AF65-F5344CB8AC3E}">
        <p14:creationId xmlns:p14="http://schemas.microsoft.com/office/powerpoint/2010/main" val="3662255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66855115-8A6B-46F8-9167-3D2E8F529858}"/>
              </a:ext>
            </a:extLst>
          </p:cNvPr>
          <p:cNvSpPr/>
          <p:nvPr/>
        </p:nvSpPr>
        <p:spPr>
          <a:xfrm>
            <a:off x="0" y="-7525"/>
            <a:ext cx="12192000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334475-3D4E-45BA-B8D9-3F7803ED52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3019" y="2268490"/>
            <a:ext cx="2509141" cy="10138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Mode  Visualization</a:t>
            </a:r>
          </a:p>
        </p:txBody>
      </p:sp>
      <p:pic>
        <p:nvPicPr>
          <p:cNvPr id="4" name="Picture 3" descr="Map&#10;&#10;Description automatically generated with low confidence">
            <a:extLst>
              <a:ext uri="{FF2B5EF4-FFF2-40B4-BE49-F238E27FC236}">
                <a16:creationId xmlns:a16="http://schemas.microsoft.com/office/drawing/2014/main" id="{B19448FA-A898-45D4-ABA7-0BB8399FE6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78" y="58327"/>
            <a:ext cx="6481643" cy="676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367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883F1-CDF2-45F4-9E24-F66EA5BDEB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Decomposition: Clustering Problem</a:t>
            </a:r>
          </a:p>
        </p:txBody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BFE6E418-E7F7-426B-9A79-C736142932EE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xfrm>
            <a:off x="1478732" y="2017161"/>
            <a:ext cx="2271232" cy="44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 algn="ctr">
              <a:buNone/>
            </a:pPr>
            <a:r>
              <a:rPr lang="en-US" dirty="0"/>
              <a:t>Dissimilarity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F34006-0D21-466D-9666-21A789EF10C1}"/>
                  </a:ext>
                </a:extLst>
              </p:cNvPr>
              <p:cNvSpPr txBox="1"/>
              <p:nvPr/>
            </p:nvSpPr>
            <p:spPr>
              <a:xfrm>
                <a:off x="988678" y="2460415"/>
                <a:ext cx="3251339" cy="3817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48F34006-0D21-466D-9666-21A789EF10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678" y="2460415"/>
                <a:ext cx="3251339" cy="381708"/>
              </a:xfrm>
              <a:prstGeom prst="rect">
                <a:avLst/>
              </a:prstGeom>
              <a:blipFill>
                <a:blip r:embed="rId2"/>
                <a:stretch>
                  <a:fillRect l="-2247" r="-37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AutoShape 4">
            <a:extLst>
              <a:ext uri="{FF2B5EF4-FFF2-40B4-BE49-F238E27FC236}">
                <a16:creationId xmlns:a16="http://schemas.microsoft.com/office/drawing/2014/main" id="{2A5D9748-4047-4B48-979F-D12DA9A15CE0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1420008" y="3143328"/>
            <a:ext cx="2271232" cy="443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 2" panose="05020102010507070707" pitchFamily="18" charset="2"/>
              <a:buNone/>
            </a:pPr>
            <a:r>
              <a:rPr lang="en-US" dirty="0"/>
              <a:t>Similarity 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63FC81-4E44-4C2B-BB33-8DAE591905B5}"/>
                  </a:ext>
                </a:extLst>
              </p:cNvPr>
              <p:cNvSpPr txBox="1"/>
              <p:nvPr/>
            </p:nvSpPr>
            <p:spPr>
              <a:xfrm>
                <a:off x="888009" y="3670472"/>
                <a:ext cx="3200684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num>
                                    <m:den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sSup>
                                        <m:s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acc>
                                            <m:accPr>
                                              <m:chr m:val="̅"/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𝑓</m:t>
                                              </m:r>
                                            </m:e>
                                          </m:acc>
                                        </m:e>
                                        <m: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p>
                                    </m:den>
                                  </m:f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 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≤10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&amp; 0,              </m:t>
                              </m:r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&gt;10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Å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163FC81-4E44-4C2B-BB33-8DAE591905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009" y="3670472"/>
                <a:ext cx="3200684" cy="1025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3DE6F-20B9-41D2-A741-B97882871F71}"/>
                  </a:ext>
                </a:extLst>
              </p:cNvPr>
              <p:cNvSpPr txBox="1"/>
              <p:nvPr/>
            </p:nvSpPr>
            <p:spPr>
              <a:xfrm>
                <a:off x="1239497" y="5142045"/>
                <a:ext cx="2749700" cy="5607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acc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- average fluctuation between connected pairs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8C3DE6F-20B9-41D2-A741-B97882871F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39497" y="5142045"/>
                <a:ext cx="2749700" cy="560731"/>
              </a:xfrm>
              <a:prstGeom prst="rect">
                <a:avLst/>
              </a:prstGeom>
              <a:blipFill>
                <a:blip r:embed="rId4"/>
                <a:stretch>
                  <a:fillRect t="-13187" b="-25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12" name="Picture 16">
            <a:extLst>
              <a:ext uri="{FF2B5EF4-FFF2-40B4-BE49-F238E27FC236}">
                <a16:creationId xmlns:a16="http://schemas.microsoft.com/office/drawing/2014/main" id="{E393DE39-6014-4EF5-A62C-5314DAF37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00" y="1800274"/>
            <a:ext cx="5124459" cy="5057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1320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743225-E88D-4377-8624-E84D73ECB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620460-B6CE-4395-8AB9-62008E7C11B1}"/>
              </a:ext>
            </a:extLst>
          </p:cNvPr>
          <p:cNvSpPr txBox="1"/>
          <p:nvPr/>
        </p:nvSpPr>
        <p:spPr>
          <a:xfrm>
            <a:off x="1063769" y="2476098"/>
            <a:ext cx="2373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 To Laplacian </a:t>
            </a:r>
          </a:p>
          <a:p>
            <a:pPr algn="ctr"/>
            <a:r>
              <a:rPr lang="en-US" dirty="0"/>
              <a:t>Matrix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4431A8-C738-454F-8ADE-C7763F6E78F0}"/>
                  </a:ext>
                </a:extLst>
              </p:cNvPr>
              <p:cNvSpPr txBox="1"/>
              <p:nvPr/>
            </p:nvSpPr>
            <p:spPr>
              <a:xfrm>
                <a:off x="1063769" y="3296721"/>
                <a:ext cx="2297809" cy="400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𝑛𝑜𝑟𝑚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64431A8-C738-454F-8ADE-C7763F6E78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3769" y="3296721"/>
                <a:ext cx="2297809" cy="4009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03123F-2C37-465B-9A8B-AAF640A6CFF5}"/>
                  </a:ext>
                </a:extLst>
              </p:cNvPr>
              <p:cNvSpPr txBox="1"/>
              <p:nvPr/>
            </p:nvSpPr>
            <p:spPr>
              <a:xfrm>
                <a:off x="1559256" y="3882571"/>
                <a:ext cx="1306833" cy="70352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F03123F-2C37-465B-9A8B-AAF640A6CF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256" y="3882571"/>
                <a:ext cx="1306833" cy="70352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4A70D40-2CE1-4C0B-BD9C-CED5D79E0CEB}"/>
              </a:ext>
            </a:extLst>
          </p:cNvPr>
          <p:cNvSpPr txBox="1"/>
          <p:nvPr/>
        </p:nvSpPr>
        <p:spPr>
          <a:xfrm>
            <a:off x="4565637" y="2612996"/>
            <a:ext cx="2467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Calculate k Eigenvectors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055A2DD-862C-471C-9248-B23741E37809}"/>
              </a:ext>
            </a:extLst>
          </p:cNvPr>
          <p:cNvSpPr txBox="1"/>
          <p:nvPr/>
        </p:nvSpPr>
        <p:spPr>
          <a:xfrm>
            <a:off x="8440474" y="2612996"/>
            <a:ext cx="21883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Eigenvectors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567DCF9-AD0F-4ABE-8858-4B344BE18062}"/>
              </a:ext>
            </a:extLst>
          </p:cNvPr>
          <p:cNvSpPr txBox="1"/>
          <p:nvPr/>
        </p:nvSpPr>
        <p:spPr>
          <a:xfrm>
            <a:off x="9033552" y="3204388"/>
            <a:ext cx="1002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K-Means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FBD70B-92AE-4A4C-8B2F-25627CBBAA84}"/>
                  </a:ext>
                </a:extLst>
              </p:cNvPr>
              <p:cNvSpPr txBox="1"/>
              <p:nvPr/>
            </p:nvSpPr>
            <p:spPr>
              <a:xfrm>
                <a:off x="4963176" y="3296721"/>
                <a:ext cx="13165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𝑐𝑙𝑢𝑠𝑡𝑒𝑟𝑠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4FBD70B-92AE-4A4C-8B2F-25627CBBAA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63176" y="3296721"/>
                <a:ext cx="1316579" cy="276999"/>
              </a:xfrm>
              <a:prstGeom prst="rect">
                <a:avLst/>
              </a:prstGeom>
              <a:blipFill>
                <a:blip r:embed="rId4"/>
                <a:stretch>
                  <a:fillRect l="-3704" r="-1389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K-Means Clustering — The Science of Machine Learning">
            <a:extLst>
              <a:ext uri="{FF2B5EF4-FFF2-40B4-BE49-F238E27FC236}">
                <a16:creationId xmlns:a16="http://schemas.microsoft.com/office/drawing/2014/main" id="{D80A62A3-D5CA-41FC-995A-7C0992850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7932" y="3690454"/>
            <a:ext cx="3753435" cy="288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893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1FC40A-F639-42E5-B65D-3492DCA009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Clustering Quality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478E71-BCBE-4A76-B5A4-F902E9280C24}"/>
              </a:ext>
            </a:extLst>
          </p:cNvPr>
          <p:cNvSpPr txBox="1"/>
          <p:nvPr/>
        </p:nvSpPr>
        <p:spPr>
          <a:xfrm>
            <a:off x="1189210" y="2495245"/>
            <a:ext cx="172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Silhouette Score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BD192-33A6-4CC5-8EE4-C109EFDF76F6}"/>
                  </a:ext>
                </a:extLst>
              </p:cNvPr>
              <p:cNvSpPr txBox="1"/>
              <p:nvPr/>
            </p:nvSpPr>
            <p:spPr>
              <a:xfrm>
                <a:off x="1305781" y="3115805"/>
                <a:ext cx="1487394" cy="626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−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</m:num>
                        <m:den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̅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4FBD192-33A6-4CC5-8EE4-C109EFDF76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5781" y="3115805"/>
                <a:ext cx="1487394" cy="62639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F0023088-088B-4906-8C36-15FB0A4E8714}"/>
              </a:ext>
            </a:extLst>
          </p:cNvPr>
          <p:cNvSpPr txBox="1"/>
          <p:nvPr/>
        </p:nvSpPr>
        <p:spPr>
          <a:xfrm>
            <a:off x="640459" y="4013199"/>
            <a:ext cx="2936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b: Distance Between Clusters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F0DEFF-8F93-43A2-B2D9-73A724C92BFF}"/>
              </a:ext>
            </a:extLst>
          </p:cNvPr>
          <p:cNvSpPr txBox="1"/>
          <p:nvPr/>
        </p:nvSpPr>
        <p:spPr>
          <a:xfrm>
            <a:off x="581192" y="4653535"/>
            <a:ext cx="29365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a:  Distance Between Points in Clusters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69517D-8708-4EC6-B650-E05E0814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754" y="2435494"/>
            <a:ext cx="7068536" cy="3524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4116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FD4C25-3854-4314-8E4A-1A78A3806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1a34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1956DF-11BA-41B5-9747-9FC1B1B8A5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87" y="2438107"/>
            <a:ext cx="7068536" cy="352474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7554D21-2871-485A-B5CD-14A45BCCA0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1534" y="2353820"/>
            <a:ext cx="3877708" cy="341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3625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A6E7DF-70FD-49F1-A92B-149AE63225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1Cwp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5B7599-8A38-4E8D-95EA-1AEC390F2A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573" y="2173526"/>
            <a:ext cx="3964949" cy="373014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68A4849-9904-44CE-B4C5-BECCBE5E36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30" y="2540000"/>
            <a:ext cx="6569543" cy="327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780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EC9A1-B087-4F45-B60C-A5C44C671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1dwn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072609-2D11-4BD8-A250-406F6BA14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7603" y="2076687"/>
            <a:ext cx="4523367" cy="40791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99940-6ECA-4335-A5CD-40E406B92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192" y="2681471"/>
            <a:ext cx="5794216" cy="286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2736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53112-EB70-4CA5-8F1F-DE5B7E225C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3dkt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B2432E-B08E-4E4F-8FB5-44ACE2CAE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991" y="2518267"/>
            <a:ext cx="7059010" cy="35152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514799C-1A29-4DAE-96BE-DFB968520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48291" y="2001599"/>
            <a:ext cx="2534718" cy="22742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49FD1E-4512-4289-81FF-29C53E047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9160" y="4275875"/>
            <a:ext cx="2533849" cy="240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0030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AA9F65-94B8-41A5-A7FF-23D2CFB11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8B0F8E-3F6C-4541-B9C1-774D80A08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A45F5BC-32D1-41CD-B270-C46F18CA1A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E57EE13-72B0-4FFA-ACE1-EBDE8934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3085765"/>
            <a:ext cx="11262866" cy="33048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B436373-BCB9-4207-862E-B90D219A81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1EC67-CFB9-410D-8AAC-937408533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009398"/>
            <a:ext cx="7094227" cy="45861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400" dirty="0">
                <a:solidFill>
                  <a:schemeClr val="tx1"/>
                </a:solidFill>
              </a:rPr>
              <a:t>END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8935FA7-A569-489B-8448-16B92B58D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81190" y="457201"/>
            <a:ext cx="7095744" cy="94996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D7BF71-0EBF-419F-9083-AAED5BB54D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5" y="469103"/>
            <a:ext cx="3529584" cy="94998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8112351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7C047A-22EF-4617-AB97-AD64884D76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969809-A791-4F41-9B58-F9C0CBA34536}"/>
              </a:ext>
            </a:extLst>
          </p:cNvPr>
          <p:cNvSpPr txBox="1"/>
          <p:nvPr/>
        </p:nvSpPr>
        <p:spPr>
          <a:xfrm>
            <a:off x="2065127" y="1912623"/>
            <a:ext cx="1620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Atomic Model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377184D-F5FD-4177-8B59-E94B70257A86}"/>
              </a:ext>
            </a:extLst>
          </p:cNvPr>
          <p:cNvSpPr txBox="1"/>
          <p:nvPr/>
        </p:nvSpPr>
        <p:spPr>
          <a:xfrm>
            <a:off x="7833267" y="1912623"/>
            <a:ext cx="21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Quasi-Rigid Domains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396817-A06B-4AC0-BC16-E81560E61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8285" y="2353407"/>
            <a:ext cx="3964949" cy="3730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643F50F-9A63-4024-A860-3EC7D7987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7555" y="2332569"/>
            <a:ext cx="4017185" cy="3750985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94D0310-9987-49E9-BADE-91516C302FD2}"/>
              </a:ext>
            </a:extLst>
          </p:cNvPr>
          <p:cNvSpPr/>
          <p:nvPr/>
        </p:nvSpPr>
        <p:spPr>
          <a:xfrm>
            <a:off x="5361964" y="3832943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4121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861F6-F5B2-49CF-8251-6A6B797FF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65779-0CAF-4EF5-8AED-EB5782F59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8111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E5186-C1E2-4C56-9F11-4C7400E99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711" y="-34101"/>
            <a:ext cx="10018713" cy="1752599"/>
          </a:xfrm>
        </p:spPr>
        <p:txBody>
          <a:bodyPr/>
          <a:lstStyle/>
          <a:p>
            <a:r>
              <a:rPr lang="en-US" dirty="0"/>
              <a:t>Quasi Rigidity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CE0CDA-2038-461D-9011-561B92581F74}"/>
              </a:ext>
            </a:extLst>
          </p:cNvPr>
          <p:cNvSpPr txBox="1"/>
          <p:nvPr/>
        </p:nvSpPr>
        <p:spPr>
          <a:xfrm>
            <a:off x="1994194" y="4752171"/>
            <a:ext cx="2457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Fixed Internal Distances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F87A363-39D3-47C7-8350-AC291058837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0200" y="1853048"/>
            <a:ext cx="2494724" cy="268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26CD80C-B19A-4F91-9171-7BE308B404B8}"/>
              </a:ext>
            </a:extLst>
          </p:cNvPr>
          <p:cNvSpPr txBox="1"/>
          <p:nvPr/>
        </p:nvSpPr>
        <p:spPr>
          <a:xfrm>
            <a:off x="7380313" y="4798337"/>
            <a:ext cx="2194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Minimal Fluctuation  Of Internal Distances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9A29A9-B225-4028-8C16-F7B3989E86C3}"/>
                  </a:ext>
                </a:extLst>
              </p:cNvPr>
              <p:cNvSpPr txBox="1"/>
              <p:nvPr/>
            </p:nvSpPr>
            <p:spPr>
              <a:xfrm>
                <a:off x="6851891" y="5636275"/>
                <a:ext cx="3251339" cy="3817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A9A29A9-B225-4028-8C16-F7B3989E86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1891" y="5636275"/>
                <a:ext cx="3251339" cy="381708"/>
              </a:xfrm>
              <a:prstGeom prst="rect">
                <a:avLst/>
              </a:prstGeom>
              <a:blipFill>
                <a:blip r:embed="rId3"/>
                <a:stretch>
                  <a:fillRect l="-2251" r="-375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30" name="Picture 6" descr="Molecular Dynamics">
            <a:extLst>
              <a:ext uri="{FF2B5EF4-FFF2-40B4-BE49-F238E27FC236}">
                <a16:creationId xmlns:a16="http://schemas.microsoft.com/office/drawing/2014/main" id="{2C722D55-64B7-4BE5-B493-BDF57AF5822D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3518" y="1977161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77400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4A51A-421D-49E0-BEC3-5C59488013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8056" y="0"/>
            <a:ext cx="10018713" cy="1752599"/>
          </a:xfrm>
        </p:spPr>
        <p:txBody>
          <a:bodyPr/>
          <a:lstStyle/>
          <a:p>
            <a:r>
              <a:rPr lang="en-US" dirty="0"/>
              <a:t>Normal Mode Analysis Features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98E530D-CE3A-4CA6-A395-E40192473A43}"/>
              </a:ext>
            </a:extLst>
          </p:cNvPr>
          <p:cNvSpPr txBox="1"/>
          <p:nvPr/>
        </p:nvSpPr>
        <p:spPr>
          <a:xfrm>
            <a:off x="349755" y="2756365"/>
            <a:ext cx="21205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Harmonic Potentials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2050" name="Picture 2" descr="4. Molecular vibrations — Quantum Chemistry &amp;amp; Spectroscopy documentation">
            <a:extLst>
              <a:ext uri="{FF2B5EF4-FFF2-40B4-BE49-F238E27FC236}">
                <a16:creationId xmlns:a16="http://schemas.microsoft.com/office/drawing/2014/main" id="{23AA5E53-D778-4B2A-B898-00857A2B4B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2699" y="2100469"/>
            <a:ext cx="2469354" cy="1958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FF1225-CF5B-4020-961D-B4D0E075BD27}"/>
              </a:ext>
            </a:extLst>
          </p:cNvPr>
          <p:cNvSpPr txBox="1"/>
          <p:nvPr/>
        </p:nvSpPr>
        <p:spPr>
          <a:xfrm>
            <a:off x="5780709" y="4173103"/>
            <a:ext cx="21066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Oscillatory Behavior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A5BEEA5-739A-43A4-83E8-1D165E2F24DE}"/>
              </a:ext>
            </a:extLst>
          </p:cNvPr>
          <p:cNvSpPr txBox="1"/>
          <p:nvPr/>
        </p:nvSpPr>
        <p:spPr>
          <a:xfrm>
            <a:off x="5731017" y="3873924"/>
            <a:ext cx="2206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Equilibrium Dynamics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4CA9C4-10FA-4774-97E5-440EA8126489}"/>
              </a:ext>
            </a:extLst>
          </p:cNvPr>
          <p:cNvSpPr txBox="1"/>
          <p:nvPr/>
        </p:nvSpPr>
        <p:spPr>
          <a:xfrm>
            <a:off x="612390" y="5105402"/>
            <a:ext cx="15953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 Modes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55B3D67-EDB9-4CBA-96A1-1BF080369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331" y="4217774"/>
            <a:ext cx="2206054" cy="2279138"/>
          </a:xfrm>
          <a:prstGeom prst="rect">
            <a:avLst/>
          </a:prstGeom>
        </p:spPr>
      </p:pic>
      <p:pic>
        <p:nvPicPr>
          <p:cNvPr id="15" name="Picture 14" descr="Map&#10;&#10;Description automatically generated with low confidence">
            <a:extLst>
              <a:ext uri="{FF2B5EF4-FFF2-40B4-BE49-F238E27FC236}">
                <a16:creationId xmlns:a16="http://schemas.microsoft.com/office/drawing/2014/main" id="{CB4F0455-5C1D-4505-8065-2849C021F7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2773" y="2208572"/>
            <a:ext cx="3769725" cy="3934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47180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D7410-AA6D-46B5-80A9-AEF1112290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 up NMA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2D00B75-9D85-49E8-8D29-72F37A9A3C4A}"/>
              </a:ext>
            </a:extLst>
          </p:cNvPr>
          <p:cNvSpPr txBox="1"/>
          <p:nvPr/>
        </p:nvSpPr>
        <p:spPr>
          <a:xfrm>
            <a:off x="4676593" y="260973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2: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3E53AF-46D0-45C3-91B5-6FEF13994429}"/>
                  </a:ext>
                </a:extLst>
              </p:cNvPr>
              <p:cNvSpPr txBox="1"/>
              <p:nvPr/>
            </p:nvSpPr>
            <p:spPr>
              <a:xfrm>
                <a:off x="1181470" y="3017045"/>
                <a:ext cx="1215653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3E53AF-46D0-45C3-91B5-6FEF139944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1470" y="3017045"/>
                <a:ext cx="1215653" cy="5735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E2DF7A-7630-4880-8347-02C4A67CA152}"/>
                  </a:ext>
                </a:extLst>
              </p:cNvPr>
              <p:cNvSpPr txBox="1"/>
              <p:nvPr/>
            </p:nvSpPr>
            <p:spPr>
              <a:xfrm>
                <a:off x="1313942" y="4391100"/>
                <a:ext cx="102130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E2DF7A-7630-4880-8347-02C4A67CA1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3942" y="4391100"/>
                <a:ext cx="1021305" cy="276999"/>
              </a:xfrm>
              <a:prstGeom prst="rect">
                <a:avLst/>
              </a:prstGeom>
              <a:blipFill>
                <a:blip r:embed="rId3"/>
                <a:stretch>
                  <a:fillRect l="-6587" r="-419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1B6D1104-6865-4C2D-A667-543EB0968C46}"/>
              </a:ext>
            </a:extLst>
          </p:cNvPr>
          <p:cNvSpPr txBox="1"/>
          <p:nvPr/>
        </p:nvSpPr>
        <p:spPr>
          <a:xfrm>
            <a:off x="1430624" y="3821244"/>
            <a:ext cx="72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Solve: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6BAB787-5E4F-4E6C-B56D-54AE8344379E}"/>
              </a:ext>
            </a:extLst>
          </p:cNvPr>
          <p:cNvSpPr txBox="1"/>
          <p:nvPr/>
        </p:nvSpPr>
        <p:spPr>
          <a:xfrm>
            <a:off x="828616" y="4966155"/>
            <a:ext cx="1921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Minimization Of  V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4B0DAE-A65B-40D1-BA82-68A423841A31}"/>
              </a:ext>
            </a:extLst>
          </p:cNvPr>
          <p:cNvSpPr txBox="1"/>
          <p:nvPr/>
        </p:nvSpPr>
        <p:spPr>
          <a:xfrm>
            <a:off x="1243313" y="2498685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Option 1: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90D3AE-5DB1-4FCF-B517-7B2C25B17BC2}"/>
                  </a:ext>
                </a:extLst>
              </p:cNvPr>
              <p:cNvSpPr txBox="1"/>
              <p:nvPr/>
            </p:nvSpPr>
            <p:spPr>
              <a:xfrm>
                <a:off x="4811082" y="3903798"/>
                <a:ext cx="822982" cy="573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E90D3AE-5DB1-4FCF-B517-7B2C25B17B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11082" y="3903798"/>
                <a:ext cx="822982" cy="57355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55EB165A-3E38-4457-B879-6882FED68C30}"/>
              </a:ext>
            </a:extLst>
          </p:cNvPr>
          <p:cNvSpPr txBox="1"/>
          <p:nvPr/>
        </p:nvSpPr>
        <p:spPr>
          <a:xfrm>
            <a:off x="4237850" y="3197822"/>
            <a:ext cx="19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 Such That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7E0BDD-32DF-494F-975D-ECA3069D86DF}"/>
              </a:ext>
            </a:extLst>
          </p:cNvPr>
          <p:cNvSpPr txBox="1"/>
          <p:nvPr/>
        </p:nvSpPr>
        <p:spPr>
          <a:xfrm>
            <a:off x="4009645" y="4864354"/>
            <a:ext cx="2425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Elastic Network Models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A960965-F8B1-4543-9316-28AB2CAC61FC}"/>
              </a:ext>
            </a:extLst>
          </p:cNvPr>
          <p:cNvSpPr txBox="1"/>
          <p:nvPr/>
        </p:nvSpPr>
        <p:spPr>
          <a:xfrm>
            <a:off x="8847668" y="1810558"/>
            <a:ext cx="143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Build Hessian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10419D-CA44-4BC2-9FA6-70269DEB6754}"/>
              </a:ext>
            </a:extLst>
          </p:cNvPr>
          <p:cNvSpPr txBox="1"/>
          <p:nvPr/>
        </p:nvSpPr>
        <p:spPr>
          <a:xfrm>
            <a:off x="3190046" y="1810558"/>
            <a:ext cx="10028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Potential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98E95C1-9B99-405E-BD0F-7BB6E5C578BD}"/>
              </a:ext>
            </a:extLst>
          </p:cNvPr>
          <p:cNvSpPr/>
          <p:nvPr/>
        </p:nvSpPr>
        <p:spPr>
          <a:xfrm>
            <a:off x="651933" y="2262846"/>
            <a:ext cx="6079067" cy="3291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0ACAED-F245-4BE2-BBDD-DEDF2FAE35DE}"/>
              </a:ext>
            </a:extLst>
          </p:cNvPr>
          <p:cNvSpPr/>
          <p:nvPr/>
        </p:nvSpPr>
        <p:spPr>
          <a:xfrm>
            <a:off x="7536700" y="2258154"/>
            <a:ext cx="3898865" cy="329128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F3EE6D-1F50-4260-88B0-9EA064AAD0B0}"/>
                  </a:ext>
                </a:extLst>
              </p:cNvPr>
              <p:cNvSpPr txBox="1"/>
              <p:nvPr/>
            </p:nvSpPr>
            <p:spPr>
              <a:xfrm>
                <a:off x="7861526" y="3382488"/>
                <a:ext cx="3249212" cy="6339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​</m:t>
                              </m:r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𝑒𝑞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FF3EE6D-1F50-4260-88B0-9EA064AAD0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1526" y="3382488"/>
                <a:ext cx="3249212" cy="63395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399554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4AD8-63CE-4579-87E6-EC1C53FAD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Anisotropic Network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E7803E-1A49-41BE-AE17-2256D3B6E867}"/>
              </a:ext>
            </a:extLst>
          </p:cNvPr>
          <p:cNvSpPr txBox="1"/>
          <p:nvPr/>
        </p:nvSpPr>
        <p:spPr>
          <a:xfrm>
            <a:off x="1484311" y="2653294"/>
            <a:ext cx="355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Residue Coarse Graining (C</a:t>
            </a:r>
            <a:r>
              <a:rPr lang="el-GR" baseline="-25000" dirty="0"/>
              <a:t>α</a:t>
            </a:r>
            <a:r>
              <a:rPr lang="en-US" dirty="0"/>
              <a:t> Atoms)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8C928E-EC93-452B-837F-B06EA441A09A}"/>
              </a:ext>
            </a:extLst>
          </p:cNvPr>
          <p:cNvSpPr txBox="1"/>
          <p:nvPr/>
        </p:nvSpPr>
        <p:spPr>
          <a:xfrm>
            <a:off x="1590910" y="3453798"/>
            <a:ext cx="3058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Uniform Mass-Spring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3B6D12-39BE-4A31-8C16-74BB22DC8EEF}"/>
                  </a:ext>
                </a:extLst>
              </p:cNvPr>
              <p:cNvSpPr txBox="1"/>
              <p:nvPr/>
            </p:nvSpPr>
            <p:spPr>
              <a:xfrm>
                <a:off x="1793845" y="4199071"/>
                <a:ext cx="2380395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≤10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&amp;0,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&gt;10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Å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DC3B6D12-39BE-4A31-8C16-74BB22DC8E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3845" y="4199071"/>
                <a:ext cx="2380395" cy="88428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40640948-F708-42EC-8AD6-40E079252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778" y="2010161"/>
            <a:ext cx="4589745" cy="4712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496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F19CB1-3ED3-4401-89D0-A479D6159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3859" y="20499"/>
            <a:ext cx="10018713" cy="1752599"/>
          </a:xfrm>
        </p:spPr>
        <p:txBody>
          <a:bodyPr/>
          <a:lstStyle/>
          <a:p>
            <a:r>
              <a:rPr lang="en-US" dirty="0"/>
              <a:t>ANM Hessian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C968CF-021A-45C4-BB46-09EC707EF6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360" y="3630278"/>
            <a:ext cx="3962953" cy="17052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13B3DB-85D0-4A8E-B869-46406F04E154}"/>
                  </a:ext>
                </a:extLst>
              </p:cNvPr>
              <p:cNvSpPr txBox="1"/>
              <p:nvPr/>
            </p:nvSpPr>
            <p:spPr>
              <a:xfrm>
                <a:off x="2181138" y="2453138"/>
                <a:ext cx="2380395" cy="8842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1,  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≤10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Å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&amp;0,  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&gt;10</m:t>
                              </m:r>
                              <m:r>
                                <m:rPr>
                                  <m:nor/>
                                </m:rPr>
                                <a:rPr lang="en-US"/>
                                <m:t>Å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2013B3DB-85D0-4A8E-B869-46406F04E1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81138" y="2453138"/>
                <a:ext cx="2380395" cy="88428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>
            <a:extLst>
              <a:ext uri="{FF2B5EF4-FFF2-40B4-BE49-F238E27FC236}">
                <a16:creationId xmlns:a16="http://schemas.microsoft.com/office/drawing/2014/main" id="{BD28A985-0408-48C1-B57B-55B51B1BD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2223" y="2027098"/>
            <a:ext cx="4380349" cy="4331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4103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CB998-493F-422E-98AB-6B3322653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BA5700-7E1A-4257-B49D-E66EF4152E27}"/>
                  </a:ext>
                </a:extLst>
              </p:cNvPr>
              <p:cNvSpPr txBox="1"/>
              <p:nvPr/>
            </p:nvSpPr>
            <p:spPr>
              <a:xfrm>
                <a:off x="2303340" y="3032112"/>
                <a:ext cx="3618748" cy="3270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𝑖𝑖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−2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1BA5700-7E1A-4257-B49D-E66EF4152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3340" y="3032112"/>
                <a:ext cx="3618748" cy="327013"/>
              </a:xfrm>
              <a:prstGeom prst="rect">
                <a:avLst/>
              </a:prstGeom>
              <a:blipFill>
                <a:blip r:embed="rId2"/>
                <a:stretch>
                  <a:fillRect b="-240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CCD1A08A-0DEA-4C57-B1C3-24FB889A126D}"/>
              </a:ext>
            </a:extLst>
          </p:cNvPr>
          <p:cNvSpPr txBox="1"/>
          <p:nvPr/>
        </p:nvSpPr>
        <p:spPr>
          <a:xfrm>
            <a:off x="150852" y="2904764"/>
            <a:ext cx="18662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Pairwise Distance</a:t>
            </a:r>
          </a:p>
          <a:p>
            <a:pPr algn="ctr"/>
            <a:r>
              <a:rPr lang="en-US" dirty="0"/>
              <a:t>Fluctuations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9874B2-9FFA-441A-BD73-0C26B35EEF79}"/>
              </a:ext>
            </a:extLst>
          </p:cNvPr>
          <p:cNvSpPr txBox="1"/>
          <p:nvPr/>
        </p:nvSpPr>
        <p:spPr>
          <a:xfrm>
            <a:off x="716045" y="3971038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Covariance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15086E-0DD2-43A0-9001-87C747803952}"/>
                  </a:ext>
                </a:extLst>
              </p:cNvPr>
              <p:cNvSpPr txBox="1"/>
              <p:nvPr/>
            </p:nvSpPr>
            <p:spPr>
              <a:xfrm>
                <a:off x="2993370" y="3996815"/>
                <a:ext cx="2380780" cy="3177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p>
                              </m:sSup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515086E-0DD2-43A0-9001-87C7478039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3370" y="3996815"/>
                <a:ext cx="2380780" cy="317779"/>
              </a:xfrm>
              <a:prstGeom prst="rect">
                <a:avLst/>
              </a:prstGeom>
              <a:blipFill>
                <a:blip r:embed="rId3"/>
                <a:stretch>
                  <a:fillRect r="-102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43DE08-6A98-49AD-A5CB-CDD2C5D76A06}"/>
                  </a:ext>
                </a:extLst>
              </p:cNvPr>
              <p:cNvSpPr txBox="1"/>
              <p:nvPr/>
            </p:nvSpPr>
            <p:spPr>
              <a:xfrm>
                <a:off x="3068134" y="4695736"/>
                <a:ext cx="2306016" cy="756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̅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𝐻</m:t>
                              </m:r>
                            </m:e>
                          </m:acc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p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𝜔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</m:e>
                      </m:nary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F43DE08-6A98-49AD-A5CB-CDD2C5D76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8134" y="4695736"/>
                <a:ext cx="2306016" cy="7561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44D9AF4F-E63A-4440-89E8-C669004019EC}"/>
              </a:ext>
            </a:extLst>
          </p:cNvPr>
          <p:cNvSpPr txBox="1"/>
          <p:nvPr/>
        </p:nvSpPr>
        <p:spPr>
          <a:xfrm>
            <a:off x="679177" y="4828047"/>
            <a:ext cx="1624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Pseudo Inverse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1D020E3E-487C-4791-8BB1-C374C8454A0A}"/>
              </a:ext>
            </a:extLst>
          </p:cNvPr>
          <p:cNvGrpSpPr/>
          <p:nvPr/>
        </p:nvGrpSpPr>
        <p:grpSpPr>
          <a:xfrm>
            <a:off x="5927674" y="3063966"/>
            <a:ext cx="5778446" cy="2067907"/>
            <a:chOff x="2273542" y="2674706"/>
            <a:chExt cx="7735253" cy="27681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6A4A7E1-2EC5-4699-AF60-2B9A271FDCC6}"/>
                    </a:ext>
                  </a:extLst>
                </p:cNvPr>
                <p:cNvSpPr txBox="1"/>
                <p:nvPr/>
              </p:nvSpPr>
              <p:spPr>
                <a:xfrm>
                  <a:off x="2273542" y="3317840"/>
                  <a:ext cx="4136901" cy="100822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sz="240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acc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nary>
                          <m:naryPr>
                            <m:chr m:val="∑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sup>
                          <m:e>
                            <m:f>
                              <m:f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sSubSup>
                                  <m:sSub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𝜔</m:t>
                                    </m:r>
                                  </m:e>
                                  <m:sub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den>
                            </m:f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sSub>
                              <m:sSubPr>
                                <m:ctrlP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⊗</m:t>
                            </m:r>
                          </m:e>
                        </m:nary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16A4A7E1-2EC5-4699-AF60-2B9A271FDCC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273542" y="3317840"/>
                  <a:ext cx="4136901" cy="1008225"/>
                </a:xfrm>
                <a:prstGeom prst="rect">
                  <a:avLst/>
                </a:prstGeom>
                <a:blipFill>
                  <a:blip r:embed="rId5"/>
                  <a:stretch>
                    <a:fillRect b="-3225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91997CF-F0C2-48D7-AE9D-FB20A2BC8259}"/>
                </a:ext>
              </a:extLst>
            </p:cNvPr>
            <p:cNvSpPr/>
            <p:nvPr/>
          </p:nvSpPr>
          <p:spPr>
            <a:xfrm>
              <a:off x="4219661" y="3496113"/>
              <a:ext cx="570452" cy="111573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D9B91BB-7E31-4ABA-988A-866100C89199}"/>
                </a:ext>
              </a:extLst>
            </p:cNvPr>
            <p:cNvCxnSpPr>
              <a:cxnSpLocks/>
              <a:stCxn id="30" idx="2"/>
            </p:cNvCxnSpPr>
            <p:nvPr/>
          </p:nvCxnSpPr>
          <p:spPr>
            <a:xfrm>
              <a:off x="4504887" y="4611848"/>
              <a:ext cx="0" cy="4190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074E991-3440-4EB2-8342-92FFB7F46A6C}"/>
                </a:ext>
              </a:extLst>
            </p:cNvPr>
            <p:cNvSpPr txBox="1"/>
            <p:nvPr/>
          </p:nvSpPr>
          <p:spPr>
            <a:xfrm>
              <a:off x="3292343" y="5030884"/>
              <a:ext cx="2181549" cy="4120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/>
                <a:t>Lowest Frequencies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174C9889-68BB-4280-89A6-80E8C3BE739F}"/>
                </a:ext>
              </a:extLst>
            </p:cNvPr>
            <p:cNvSpPr/>
            <p:nvPr/>
          </p:nvSpPr>
          <p:spPr>
            <a:xfrm>
              <a:off x="3649209" y="3317840"/>
              <a:ext cx="469785" cy="289425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86D6D532-8964-4B12-B4FC-6F3F6FBAFC0E}"/>
                </a:ext>
              </a:extLst>
            </p:cNvPr>
            <p:cNvCxnSpPr>
              <a:cxnSpLocks/>
              <a:stCxn id="33" idx="0"/>
            </p:cNvCxnSpPr>
            <p:nvPr/>
          </p:nvCxnSpPr>
          <p:spPr>
            <a:xfrm flipV="1">
              <a:off x="3884102" y="2887898"/>
              <a:ext cx="8390" cy="42994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18C4E52-D6F3-4377-B0A9-D227724D84AD}"/>
                </a:ext>
              </a:extLst>
            </p:cNvPr>
            <p:cNvCxnSpPr>
              <a:cxnSpLocks/>
            </p:cNvCxnSpPr>
            <p:nvPr/>
          </p:nvCxnSpPr>
          <p:spPr>
            <a:xfrm>
              <a:off x="3909270" y="2877424"/>
              <a:ext cx="20972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33B537CD-E082-46DB-BF5C-A04DC24728BE}"/>
                </a:ext>
              </a:extLst>
            </p:cNvPr>
            <p:cNvSpPr txBox="1"/>
            <p:nvPr/>
          </p:nvSpPr>
          <p:spPr>
            <a:xfrm>
              <a:off x="4177593" y="2674706"/>
              <a:ext cx="1427415" cy="4120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/>
                <a:t># Of Modes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E9D9770C-0089-44FB-9BFD-F2B3E28933DF}"/>
                </a:ext>
              </a:extLst>
            </p:cNvPr>
            <p:cNvSpPr/>
            <p:nvPr/>
          </p:nvSpPr>
          <p:spPr>
            <a:xfrm>
              <a:off x="4865483" y="3776285"/>
              <a:ext cx="1528177" cy="577602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71CCE0ED-FD95-40AE-B559-FFF37FA393B4}"/>
                </a:ext>
              </a:extLst>
            </p:cNvPr>
            <p:cNvCxnSpPr>
              <a:cxnSpLocks/>
              <a:stCxn id="37" idx="3"/>
            </p:cNvCxnSpPr>
            <p:nvPr/>
          </p:nvCxnSpPr>
          <p:spPr>
            <a:xfrm>
              <a:off x="6393660" y="4065086"/>
              <a:ext cx="535646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D9637A6-29C0-4A1E-A277-1D4264DE104C}"/>
                </a:ext>
              </a:extLst>
            </p:cNvPr>
            <p:cNvSpPr txBox="1"/>
            <p:nvPr/>
          </p:nvSpPr>
          <p:spPr>
            <a:xfrm>
              <a:off x="6993286" y="3869314"/>
              <a:ext cx="3015509" cy="41200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none" rtlCol="0">
              <a:spAutoFit/>
            </a:bodyPr>
            <a:lstStyle/>
            <a:p>
              <a:r>
                <a:rPr lang="en-US" sz="1400" dirty="0"/>
                <a:t>Eigenvectors/Normal Modes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74634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36D68-894C-4C2F-830C-180937860B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Of NMA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A588889E-143D-48EC-886F-5CB85A013885}"/>
              </a:ext>
            </a:extLst>
          </p:cNvPr>
          <p:cNvGrpSpPr/>
          <p:nvPr/>
        </p:nvGrpSpPr>
        <p:grpSpPr>
          <a:xfrm>
            <a:off x="1312869" y="1984373"/>
            <a:ext cx="1828800" cy="4171471"/>
            <a:chOff x="1407118" y="-536966"/>
            <a:chExt cx="1828800" cy="636314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29EE22F-E9C3-46F2-86D0-0AA16F2593EA}"/>
                </a:ext>
              </a:extLst>
            </p:cNvPr>
            <p:cNvSpPr/>
            <p:nvPr/>
          </p:nvSpPr>
          <p:spPr>
            <a:xfrm>
              <a:off x="1407118" y="773858"/>
              <a:ext cx="1828800" cy="5052316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E830E97-DBBF-44B2-BFDD-40D5BF7543C3}"/>
                </a:ext>
              </a:extLst>
            </p:cNvPr>
            <p:cNvSpPr/>
            <p:nvPr/>
          </p:nvSpPr>
          <p:spPr>
            <a:xfrm>
              <a:off x="1407118" y="-536966"/>
              <a:ext cx="1828800" cy="131082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Input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C2CD7C7-873D-4E80-B7B2-708A580BF66B}"/>
              </a:ext>
            </a:extLst>
          </p:cNvPr>
          <p:cNvSpPr/>
          <p:nvPr/>
        </p:nvSpPr>
        <p:spPr>
          <a:xfrm>
            <a:off x="1715540" y="3135807"/>
            <a:ext cx="1023457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PDB ID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0B76035-1574-479E-9696-C7F6171D0E6B}"/>
              </a:ext>
            </a:extLst>
          </p:cNvPr>
          <p:cNvSpPr/>
          <p:nvPr/>
        </p:nvSpPr>
        <p:spPr>
          <a:xfrm>
            <a:off x="1715539" y="3946101"/>
            <a:ext cx="1023457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Cutoff Distance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9B7C103-A0BE-4D1A-A538-A063F7392C06}"/>
              </a:ext>
            </a:extLst>
          </p:cNvPr>
          <p:cNvSpPr/>
          <p:nvPr/>
        </p:nvSpPr>
        <p:spPr>
          <a:xfrm>
            <a:off x="1715539" y="4756395"/>
            <a:ext cx="1023457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# Of Modes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59FC4D4-845C-478D-8D30-1F5D34F5F52F}"/>
              </a:ext>
            </a:extLst>
          </p:cNvPr>
          <p:cNvSpPr/>
          <p:nvPr/>
        </p:nvSpPr>
        <p:spPr>
          <a:xfrm>
            <a:off x="3855581" y="3962457"/>
            <a:ext cx="1186479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Select C-alpha Atoms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6F1DBDC-B9E5-4DAC-8033-40795464BFEE}"/>
              </a:ext>
            </a:extLst>
          </p:cNvPr>
          <p:cNvSpPr/>
          <p:nvPr/>
        </p:nvSpPr>
        <p:spPr>
          <a:xfrm>
            <a:off x="5523315" y="3962457"/>
            <a:ext cx="1023457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Construct Hessian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CF3BAB-9C89-4632-8BDC-6016EC331DC8}"/>
              </a:ext>
            </a:extLst>
          </p:cNvPr>
          <p:cNvSpPr/>
          <p:nvPr/>
        </p:nvSpPr>
        <p:spPr>
          <a:xfrm>
            <a:off x="6942453" y="3962457"/>
            <a:ext cx="1186479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Solve Eigensystem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3ACEDCD-9B12-4322-B43E-BBC58E66BF1C}"/>
              </a:ext>
            </a:extLst>
          </p:cNvPr>
          <p:cNvSpPr/>
          <p:nvPr/>
        </p:nvSpPr>
        <p:spPr>
          <a:xfrm>
            <a:off x="10014746" y="3946101"/>
            <a:ext cx="1186479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Calculate Distance Fluctuations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B8924FB-29F0-4CEF-A620-70E70C92A9CC}"/>
              </a:ext>
            </a:extLst>
          </p:cNvPr>
          <p:cNvSpPr/>
          <p:nvPr/>
        </p:nvSpPr>
        <p:spPr>
          <a:xfrm>
            <a:off x="8478599" y="3946101"/>
            <a:ext cx="1186479" cy="553674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Construct Inverse</a:t>
            </a:r>
          </a:p>
        </p:txBody>
      </p:sp>
    </p:spTree>
    <p:extLst>
      <p:ext uri="{BB962C8B-B14F-4D97-AF65-F5344CB8AC3E}">
        <p14:creationId xmlns:p14="http://schemas.microsoft.com/office/powerpoint/2010/main" val="2396082659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">
  <a:themeElements>
    <a:clrScheme name="Dividend">
      <a:dk1>
        <a:sysClr val="windowText" lastClr="000000"/>
      </a:dk1>
      <a:lt1>
        <a:sysClr val="window" lastClr="FFFFFF"/>
      </a:lt1>
      <a:dk2>
        <a:srgbClr val="3D3D3D"/>
      </a:dk2>
      <a:lt2>
        <a:srgbClr val="EBEBEB"/>
      </a:lt2>
      <a:accent1>
        <a:srgbClr val="4D1434"/>
      </a:accent1>
      <a:accent2>
        <a:srgbClr val="903163"/>
      </a:accent2>
      <a:accent3>
        <a:srgbClr val="B2324B"/>
      </a:accent3>
      <a:accent4>
        <a:srgbClr val="969FA7"/>
      </a:accent4>
      <a:accent5>
        <a:srgbClr val="66B1CE"/>
      </a:accent5>
      <a:accent6>
        <a:srgbClr val="40619D"/>
      </a:accent6>
      <a:hlink>
        <a:srgbClr val="828282"/>
      </a:hlink>
      <a:folHlink>
        <a:srgbClr val="A5A5A5"/>
      </a:folHlink>
    </a:clrScheme>
    <a:fontScheme name="Dividend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" id="{9697A71B-4AB7-4A1A-BD5B-BB2D22835B57}" vid="{C21699FF-00E4-43C8-BBCC-D7E5536C3717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A575974FBA874A924B7445D3FF2069" ma:contentTypeVersion="13" ma:contentTypeDescription="Create a new document." ma:contentTypeScope="" ma:versionID="b88baa0b9e3d94fb6527f8466630e89e">
  <xsd:schema xmlns:xsd="http://www.w3.org/2001/XMLSchema" xmlns:xs="http://www.w3.org/2001/XMLSchema" xmlns:p="http://schemas.microsoft.com/office/2006/metadata/properties" xmlns:ns3="14d80c9c-1c10-4487-b3f1-db7cdad4a597" xmlns:ns4="1a60e99e-f0f1-4f40-be2a-670c65e6209e" targetNamespace="http://schemas.microsoft.com/office/2006/metadata/properties" ma:root="true" ma:fieldsID="8728741d7efde8dad63f8e678c85a1c7" ns3:_="" ns4:_="">
    <xsd:import namespace="14d80c9c-1c10-4487-b3f1-db7cdad4a597"/>
    <xsd:import namespace="1a60e99e-f0f1-4f40-be2a-670c65e6209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AutoKeyPoints" minOccurs="0"/>
                <xsd:element ref="ns3:MediaServiceKeyPoints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4d80c9c-1c10-4487-b3f1-db7cdad4a59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a60e99e-f0f1-4f40-be2a-670c65e6209e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0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CDD3B319-E62A-4109-A22E-C1D3BC4C19B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4d80c9c-1c10-4487-b3f1-db7cdad4a597"/>
    <ds:schemaRef ds:uri="1a60e99e-f0f1-4f40-be2a-670c65e6209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D3DA1D6-3131-4412-AF55-93C28C99DEF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14AE2AD-ACB8-4758-A880-F637620F72DF}">
  <ds:schemaRefs>
    <ds:schemaRef ds:uri="http://schemas.openxmlformats.org/package/2006/metadata/core-propertie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purl.org/dc/terms/"/>
    <ds:schemaRef ds:uri="14d80c9c-1c10-4487-b3f1-db7cdad4a597"/>
    <ds:schemaRef ds:uri="http://schemas.microsoft.com/office/infopath/2007/PartnerControls"/>
    <ds:schemaRef ds:uri="http://purl.org/dc/elements/1.1/"/>
    <ds:schemaRef ds:uri="1a60e99e-f0f1-4f40-be2a-670c65e6209e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TM03457464[[fn=Dividend]]</Template>
  <TotalTime>766</TotalTime>
  <Words>256</Words>
  <Application>Microsoft Office PowerPoint</Application>
  <PresentationFormat>Widescreen</PresentationFormat>
  <Paragraphs>82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Cambria Math</vt:lpstr>
      <vt:lpstr>Corbel</vt:lpstr>
      <vt:lpstr>Gill Sans MT</vt:lpstr>
      <vt:lpstr>Wingdings 2</vt:lpstr>
      <vt:lpstr>Dividend</vt:lpstr>
      <vt:lpstr>Quasi Rigid Domain Decomposition Of Icosahedral Capsids</vt:lpstr>
      <vt:lpstr>Goal</vt:lpstr>
      <vt:lpstr>Quasi Rigidity</vt:lpstr>
      <vt:lpstr>Normal Mode Analysis Features</vt:lpstr>
      <vt:lpstr>Setting up NMA</vt:lpstr>
      <vt:lpstr>Anisotropic Network Model</vt:lpstr>
      <vt:lpstr>ANM Hessian</vt:lpstr>
      <vt:lpstr>Formulation</vt:lpstr>
      <vt:lpstr>Overview Of NMA</vt:lpstr>
      <vt:lpstr>PowerPoint Presentation</vt:lpstr>
      <vt:lpstr>Mode  Visualization</vt:lpstr>
      <vt:lpstr>Domain Decomposition: Clustering Problem</vt:lpstr>
      <vt:lpstr>Spectral Clustering</vt:lpstr>
      <vt:lpstr>Spectral Clustering Quality</vt:lpstr>
      <vt:lpstr>Results: 1a34</vt:lpstr>
      <vt:lpstr>Results: 1Cwp</vt:lpstr>
      <vt:lpstr>Results: 1dwn</vt:lpstr>
      <vt:lpstr>Results: 3dkt</vt:lpstr>
      <vt:lpstr>END</vt:lpstr>
      <vt:lpstr>Drawbacks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Quasi Rigid Domain Decomposition Of Viral Capsids</dc:title>
  <dc:creator>Colin Brown</dc:creator>
  <cp:lastModifiedBy>Colin Brown</cp:lastModifiedBy>
  <cp:revision>2</cp:revision>
  <dcterms:created xsi:type="dcterms:W3CDTF">2021-09-30T09:43:35Z</dcterms:created>
  <dcterms:modified xsi:type="dcterms:W3CDTF">2022-02-21T06:33:26Z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0x010100D8A575974FBA874A924B7445D3FF2069</vt:lpwstr>
  </property>
</Properties>
</file>